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28" r:id="rId1"/>
    <p:sldMasterId id="2147483743" r:id="rId2"/>
  </p:sldMasterIdLst>
  <p:notesMasterIdLst>
    <p:notesMasterId r:id="rId22"/>
  </p:notesMasterIdLst>
  <p:sldIdLst>
    <p:sldId id="261" r:id="rId3"/>
    <p:sldId id="283" r:id="rId4"/>
    <p:sldId id="284" r:id="rId5"/>
    <p:sldId id="262" r:id="rId6"/>
    <p:sldId id="264" r:id="rId7"/>
    <p:sldId id="263" r:id="rId8"/>
    <p:sldId id="272" r:id="rId9"/>
    <p:sldId id="270" r:id="rId10"/>
    <p:sldId id="275" r:id="rId11"/>
    <p:sldId id="274" r:id="rId12"/>
    <p:sldId id="273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71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" userDrawn="1">
          <p15:clr>
            <a:srgbClr val="A4A3A4"/>
          </p15:clr>
        </p15:guide>
        <p15:guide id="2" pos="216" userDrawn="1">
          <p15:clr>
            <a:srgbClr val="A4A3A4"/>
          </p15:clr>
        </p15:guide>
        <p15:guide id="3" orient="horz" pos="756" userDrawn="1">
          <p15:clr>
            <a:srgbClr val="A4A3A4"/>
          </p15:clr>
        </p15:guide>
        <p15:guide id="4" pos="936" userDrawn="1">
          <p15:clr>
            <a:srgbClr val="A4A3A4"/>
          </p15:clr>
        </p15:guide>
        <p15:guide id="5" orient="horz" pos="972" userDrawn="1">
          <p15:clr>
            <a:srgbClr val="A4A3A4"/>
          </p15:clr>
        </p15:guide>
        <p15:guide id="6" orient="horz" pos="3012" userDrawn="1">
          <p15:clr>
            <a:srgbClr val="A4A3A4"/>
          </p15:clr>
        </p15:guide>
        <p15:guide id="7" pos="1152" userDrawn="1">
          <p15:clr>
            <a:srgbClr val="A4A3A4"/>
          </p15:clr>
        </p15:guide>
        <p15:guide id="8" pos="1848" userDrawn="1">
          <p15:clr>
            <a:srgbClr val="A4A3A4"/>
          </p15:clr>
        </p15:guide>
        <p15:guide id="9" pos="2064" userDrawn="1">
          <p15:clr>
            <a:srgbClr val="A4A3A4"/>
          </p15:clr>
        </p15:guide>
        <p15:guide id="10" pos="2760" userDrawn="1">
          <p15:clr>
            <a:srgbClr val="A4A3A4"/>
          </p15:clr>
        </p15:guide>
        <p15:guide id="11" pos="2952" userDrawn="1">
          <p15:clr>
            <a:srgbClr val="A4A3A4"/>
          </p15:clr>
        </p15:guide>
        <p15:guide id="12" pos="3672" userDrawn="1">
          <p15:clr>
            <a:srgbClr val="A4A3A4"/>
          </p15:clr>
        </p15:guide>
        <p15:guide id="13" pos="3888" userDrawn="1">
          <p15:clr>
            <a:srgbClr val="A4A3A4"/>
          </p15:clr>
        </p15:guide>
        <p15:guide id="14" pos="4584" userDrawn="1">
          <p15:clr>
            <a:srgbClr val="A4A3A4"/>
          </p15:clr>
        </p15:guide>
        <p15:guide id="15" pos="4800" userDrawn="1">
          <p15:clr>
            <a:srgbClr val="A4A3A4"/>
          </p15:clr>
        </p15:guide>
        <p15:guide id="16" pos="55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002A"/>
    <a:srgbClr val="A31F34"/>
    <a:srgbClr val="A30044"/>
    <a:srgbClr val="8A8B8C"/>
    <a:srgbClr val="333D47"/>
    <a:srgbClr val="FFFFFF"/>
    <a:srgbClr val="323C47"/>
    <a:srgbClr val="CAC8C8"/>
    <a:srgbClr val="EE2445"/>
    <a:srgbClr val="A420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37" autoAdjust="0"/>
    <p:restoredTop sz="94595"/>
  </p:normalViewPr>
  <p:slideViewPr>
    <p:cSldViewPr snapToGrid="0" snapToObjects="1">
      <p:cViewPr>
        <p:scale>
          <a:sx n="159" d="100"/>
          <a:sy n="159" d="100"/>
        </p:scale>
        <p:origin x="2528" y="1080"/>
      </p:cViewPr>
      <p:guideLst>
        <p:guide orient="horz" pos="228"/>
        <p:guide pos="216"/>
        <p:guide orient="horz" pos="756"/>
        <p:guide pos="936"/>
        <p:guide orient="horz" pos="972"/>
        <p:guide orient="horz" pos="3012"/>
        <p:guide pos="1152"/>
        <p:guide pos="1848"/>
        <p:guide pos="2064"/>
        <p:guide pos="2760"/>
        <p:guide pos="2952"/>
        <p:guide pos="3672"/>
        <p:guide pos="3888"/>
        <p:guide pos="4584"/>
        <p:guide pos="4800"/>
        <p:guide pos="5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01805D-765B-42FA-8DF4-D1E5F93D4D56}" type="datetimeFigureOut">
              <a:rPr lang="en-US" smtClean="0"/>
              <a:t>8/16/21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DB493-A370-4434-AA63-79D4B9DF54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79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Raise your hand if</a:t>
            </a:r>
          </a:p>
          <a:p>
            <a:r>
              <a:rPr lang="en-US" dirty="0"/>
              <a:t>You have ever programmed for fun or profit before</a:t>
            </a:r>
          </a:p>
          <a:p>
            <a:r>
              <a:rPr lang="en-US" dirty="0"/>
              <a:t>You have take a course to learn about any programming language</a:t>
            </a:r>
          </a:p>
          <a:p>
            <a:r>
              <a:rPr lang="en-US" dirty="0"/>
              <a:t>You know a little bit of Python - maybe you'd be able to help a colleague today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7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61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DDB493-A370-4434-AA63-79D4B9DF54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2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- White Dome 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25" y="689549"/>
            <a:ext cx="4813180" cy="37366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lide with Full-Blee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188721"/>
            <a:ext cx="9144000" cy="3954779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393373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pc="130" baseline="0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4400" y="3282696"/>
            <a:ext cx="7772400" cy="1600200"/>
          </a:xfrm>
        </p:spPr>
        <p:txBody>
          <a:bodyPr anchor="b"/>
          <a:lstStyle>
            <a:lvl1pPr algn="r">
              <a:defRPr sz="6000" b="1" i="0" cap="all" spc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reative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79B414-ED10-784D-B147-C190F8AF4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08809A-ED7C-AF4E-88EF-2E8FC28A268A}"/>
              </a:ext>
            </a:extLst>
          </p:cNvPr>
          <p:cNvSpPr/>
          <p:nvPr userDrawn="1"/>
        </p:nvSpPr>
        <p:spPr>
          <a:xfrm>
            <a:off x="5260540" y="653192"/>
            <a:ext cx="3883460" cy="3883460"/>
          </a:xfrm>
          <a:prstGeom prst="rect">
            <a:avLst/>
          </a:prstGeom>
          <a:solidFill>
            <a:srgbClr val="A31F34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C86937-1E99-674F-ADE6-C42E3959F8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80201" y="1348816"/>
            <a:ext cx="1491507" cy="883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278B26-48CB-9244-BD0C-F9F847652F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8747" y="2300746"/>
            <a:ext cx="3664975" cy="842603"/>
          </a:xfrm>
        </p:spPr>
        <p:txBody>
          <a:bodyPr anchor="b">
            <a:normAutofit/>
          </a:bodyPr>
          <a:lstStyle>
            <a:lvl1pPr algn="r"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F9CAEB-6913-724C-A9B5-0780DFD68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8747" y="3111632"/>
            <a:ext cx="3664975" cy="8704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22095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848B2-340D-D94F-93C1-260DB81C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FC27-43DE-8446-8283-21CF3E4ECE52}" type="datetime1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8AD5FB-1D05-A149-8A83-F42C6F0B6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63734-6A7F-D445-A1F5-0570472E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79B5FB-6AD4-F74A-9DA6-53F011313F85}"/>
              </a:ext>
            </a:extLst>
          </p:cNvPr>
          <p:cNvCxnSpPr>
            <a:cxnSpLocks/>
          </p:cNvCxnSpPr>
          <p:nvPr userDrawn="1"/>
        </p:nvCxnSpPr>
        <p:spPr>
          <a:xfrm>
            <a:off x="4573239" y="1562100"/>
            <a:ext cx="0" cy="3209925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BBF953-3460-224B-B70B-9F7AE3CE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9148" y="1523999"/>
            <a:ext cx="4001728" cy="3108325"/>
          </a:xfrm>
        </p:spPr>
        <p:txBody>
          <a:bodyPr/>
          <a:lstStyle>
            <a:lvl1pPr>
              <a:defRPr sz="16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347472" indent="-107950">
              <a:lnSpc>
                <a:spcPct val="100000"/>
              </a:lnSpc>
              <a:spcBef>
                <a:spcPts val="336"/>
              </a:spcBef>
              <a:buFont typeface="Arial" panose="020B0604020202020204" pitchFamily="34" charset="0"/>
              <a:buChar char="•"/>
              <a:tabLst/>
              <a:defRPr sz="12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2064" indent="-109728">
              <a:lnSpc>
                <a:spcPct val="100000"/>
              </a:lnSpc>
              <a:spcBef>
                <a:spcPts val="200"/>
              </a:spcBef>
              <a:tabLst/>
              <a:defRPr sz="12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685800" indent="-128016">
              <a:lnSpc>
                <a:spcPct val="100000"/>
              </a:lnSpc>
              <a:spcBef>
                <a:spcPts val="200"/>
              </a:spcBef>
              <a:tabLst/>
              <a:defRPr sz="12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18872">
              <a:lnSpc>
                <a:spcPct val="100000"/>
              </a:lnSpc>
              <a:spcBef>
                <a:spcPts val="200"/>
              </a:spcBef>
              <a:tabLst/>
              <a:defRPr sz="1200" b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86918C58-99E4-C545-B822-814C88C5C9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7" y="0"/>
            <a:ext cx="8471375" cy="118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5261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reative_Content_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EC9B-9A35-524C-A6EB-CFB8F251D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8087-6D99-5B45-9A6A-3E6FD8193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97" y="1370013"/>
            <a:ext cx="8465573" cy="32623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/>
            </a:lvl1pPr>
            <a:lvl2pPr>
              <a:defRPr sz="1400" i="1"/>
            </a:lvl2pPr>
            <a:lvl3pPr marL="237744" indent="-118872">
              <a:lnSpc>
                <a:spcPct val="100000"/>
              </a:lnSpc>
              <a:defRPr sz="1400" i="1"/>
            </a:lvl3pPr>
            <a:lvl4pPr marL="466344" indent="-118872">
              <a:lnSpc>
                <a:spcPct val="100000"/>
              </a:lnSpc>
              <a:defRPr sz="1400" i="1"/>
            </a:lvl4pPr>
            <a:lvl5pPr>
              <a:lnSpc>
                <a:spcPct val="100000"/>
              </a:lnSpc>
              <a:defRPr sz="1400" i="1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348BE-E66B-2144-803B-1E7170045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D0C1-0367-B646-991C-210BEC80C066}" type="datetime1">
              <a:rPr lang="en-US" smtClean="0"/>
              <a:t>8/16/21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A4E4-F935-BE45-A26C-AAD53E8FC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31680-FC63-B74E-BA94-79B8DCD2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764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_Content_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3E4ED-3124-4E4C-B0E0-F2B30A3397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0526D-9A35-FB48-AE3A-F2764756930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865376" y="1527048"/>
            <a:ext cx="6954941" cy="32623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 b="1" i="0">
                <a:solidFill>
                  <a:schemeClr val="tx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576"/>
              </a:spcBef>
              <a:defRPr sz="2000">
                <a:solidFill>
                  <a:schemeClr val="tx1"/>
                </a:solidFill>
              </a:defRPr>
            </a:lvl2pPr>
            <a:lvl3pPr marL="347472" indent="-237744">
              <a:lnSpc>
                <a:spcPct val="100000"/>
              </a:lnSpc>
              <a:spcBef>
                <a:spcPts val="576"/>
              </a:spcBef>
              <a:defRPr sz="2000">
                <a:solidFill>
                  <a:schemeClr val="tx1"/>
                </a:solidFill>
              </a:defRPr>
            </a:lvl3pPr>
            <a:lvl4pPr marL="630936" indent="-237744">
              <a:lnSpc>
                <a:spcPct val="100000"/>
              </a:lnSpc>
              <a:spcBef>
                <a:spcPts val="576"/>
              </a:spcBef>
              <a:defRPr sz="2000">
                <a:solidFill>
                  <a:schemeClr val="tx1"/>
                </a:solidFill>
              </a:defRPr>
            </a:lvl4pPr>
            <a:lvl5pPr marL="859536" indent="-210312">
              <a:lnSpc>
                <a:spcPct val="100000"/>
              </a:lnSpc>
              <a:spcBef>
                <a:spcPts val="576"/>
              </a:spcBef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2C75D-F746-7848-9654-89DBF5284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F2EB1-CEB6-1441-8549-20B77C05A06B}" type="datetime1">
              <a:rPr lang="en-US" smtClean="0"/>
              <a:t>8/16/21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07FB5-41ED-8C46-A463-71A64ABE1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7A9A8D-BB76-0C49-910D-19362762B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0F5264-E163-8F41-94C0-98BC64DBCAE8}"/>
              </a:ext>
            </a:extLst>
          </p:cNvPr>
          <p:cNvCxnSpPr>
            <a:cxnSpLocks/>
          </p:cNvCxnSpPr>
          <p:nvPr userDrawn="1"/>
        </p:nvCxnSpPr>
        <p:spPr>
          <a:xfrm>
            <a:off x="1643217" y="1981200"/>
            <a:ext cx="0" cy="2285999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857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Big_Ty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54861" y="1213805"/>
            <a:ext cx="7873550" cy="2437189"/>
          </a:xfrm>
        </p:spPr>
        <p:txBody>
          <a:bodyPr>
            <a:noAutofit/>
          </a:bodyPr>
          <a:lstStyle>
            <a:lvl1pPr algn="r">
              <a:defRPr sz="5400" b="1" i="0" cap="all" spc="0" baseline="0">
                <a:solidFill>
                  <a:schemeClr val="tx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202287E-7AA4-0C43-B48D-F3B61F1EA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2218" y="4767263"/>
            <a:ext cx="164383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BC37362-8A4D-6945-A9FF-A17640FB6309}" type="datetime1">
              <a:rPr lang="en-US" smtClean="0"/>
              <a:t>8/16/21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C96F0F4-C7DB-DF48-A8A1-91D129A70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20181" y="4767263"/>
            <a:ext cx="328397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2543BE2-7B19-624F-9471-911758803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49" y="4767263"/>
            <a:ext cx="233208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1F66-8C93-0241-AFB3-0868460D36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07CD6-C0A0-364D-BCE4-7FC5B0A337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4" y="4687693"/>
            <a:ext cx="507614" cy="3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090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Phases_4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5F5F37-7E2B-E740-BE36-EFE53328BC2E}"/>
              </a:ext>
            </a:extLst>
          </p:cNvPr>
          <p:cNvSpPr/>
          <p:nvPr userDrawn="1"/>
        </p:nvSpPr>
        <p:spPr>
          <a:xfrm>
            <a:off x="0" y="0"/>
            <a:ext cx="4572000" cy="25786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F28A1-981D-DB43-84AA-A7FCB214DB0B}"/>
              </a:ext>
            </a:extLst>
          </p:cNvPr>
          <p:cNvSpPr/>
          <p:nvPr userDrawn="1"/>
        </p:nvSpPr>
        <p:spPr>
          <a:xfrm>
            <a:off x="4572000" y="0"/>
            <a:ext cx="4572000" cy="2578608"/>
          </a:xfrm>
          <a:prstGeom prst="rect">
            <a:avLst/>
          </a:prstGeom>
          <a:solidFill>
            <a:srgbClr val="8A8B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85C2E-6B7D-EA43-BAED-B5405ACB05F3}"/>
              </a:ext>
            </a:extLst>
          </p:cNvPr>
          <p:cNvSpPr/>
          <p:nvPr userDrawn="1"/>
        </p:nvSpPr>
        <p:spPr>
          <a:xfrm>
            <a:off x="0" y="2564892"/>
            <a:ext cx="4572000" cy="25786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5E27E7-1F89-DF4C-B02D-FB1FD276A56E}"/>
              </a:ext>
            </a:extLst>
          </p:cNvPr>
          <p:cNvSpPr/>
          <p:nvPr userDrawn="1"/>
        </p:nvSpPr>
        <p:spPr>
          <a:xfrm>
            <a:off x="4572000" y="2564892"/>
            <a:ext cx="4572000" cy="2578608"/>
          </a:xfrm>
          <a:prstGeom prst="rect">
            <a:avLst/>
          </a:prstGeom>
          <a:solidFill>
            <a:srgbClr val="A31F3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96D57-FBC6-E343-A812-5F7B25764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19" y="976725"/>
            <a:ext cx="4367981" cy="1038890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B40DA5-213E-7547-9FB5-B96E2291BBE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65405" y="991473"/>
            <a:ext cx="4367981" cy="1038890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5368F3-80A3-C846-AB9F-8977D8D5A35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22901" y="3547863"/>
            <a:ext cx="4367981" cy="1038890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EB8500-C1C0-4249-8576-7DAA56E3A2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60487" y="3562611"/>
            <a:ext cx="4367981" cy="1038890"/>
          </a:xfrm>
        </p:spPr>
        <p:txBody>
          <a:bodyPr/>
          <a:lstStyle>
            <a:lvl1pPr algn="ctr">
              <a:defRPr sz="18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10645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Phases_6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25F5F37-7E2B-E740-BE36-EFE53328BC2E}"/>
              </a:ext>
            </a:extLst>
          </p:cNvPr>
          <p:cNvSpPr/>
          <p:nvPr userDrawn="1"/>
        </p:nvSpPr>
        <p:spPr>
          <a:xfrm>
            <a:off x="0" y="1714500"/>
            <a:ext cx="4572000" cy="1719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6F28A1-981D-DB43-84AA-A7FCB214DB0B}"/>
              </a:ext>
            </a:extLst>
          </p:cNvPr>
          <p:cNvSpPr/>
          <p:nvPr userDrawn="1"/>
        </p:nvSpPr>
        <p:spPr>
          <a:xfrm>
            <a:off x="4572000" y="0"/>
            <a:ext cx="4572000" cy="17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85C2E-6B7D-EA43-BAED-B5405ACB05F3}"/>
              </a:ext>
            </a:extLst>
          </p:cNvPr>
          <p:cNvSpPr/>
          <p:nvPr userDrawn="1"/>
        </p:nvSpPr>
        <p:spPr>
          <a:xfrm>
            <a:off x="0" y="0"/>
            <a:ext cx="4572000" cy="1719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5E27E7-1F89-DF4C-B02D-FB1FD276A56E}"/>
              </a:ext>
            </a:extLst>
          </p:cNvPr>
          <p:cNvSpPr/>
          <p:nvPr userDrawn="1"/>
        </p:nvSpPr>
        <p:spPr>
          <a:xfrm>
            <a:off x="4572000" y="1714500"/>
            <a:ext cx="4572000" cy="1719072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CD88C8-C13A-EF4F-9F28-910FBBDE46DE}"/>
              </a:ext>
            </a:extLst>
          </p:cNvPr>
          <p:cNvSpPr/>
          <p:nvPr userDrawn="1"/>
        </p:nvSpPr>
        <p:spPr>
          <a:xfrm>
            <a:off x="0" y="3424428"/>
            <a:ext cx="4572000" cy="1719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F25AF-6125-594E-86F1-C700B8989375}"/>
              </a:ext>
            </a:extLst>
          </p:cNvPr>
          <p:cNvSpPr/>
          <p:nvPr userDrawn="1"/>
        </p:nvSpPr>
        <p:spPr>
          <a:xfrm>
            <a:off x="4572000" y="3424428"/>
            <a:ext cx="4572000" cy="17190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096D57-FBC6-E343-A812-5F7B257641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19" y="567150"/>
            <a:ext cx="4367981" cy="604425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4B40DA5-213E-7547-9FB5-B96E2291BBE9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65405" y="552450"/>
            <a:ext cx="4367981" cy="619126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65368F3-80A3-C846-AB9F-8977D8D5A356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122901" y="3971925"/>
            <a:ext cx="4367981" cy="614828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3EB8500-C1C0-4249-8576-7DAA56E3A210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660487" y="3971925"/>
            <a:ext cx="4367981" cy="629576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13344DA-4F98-514D-ADAF-E363B439874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7819" y="2253075"/>
            <a:ext cx="4367981" cy="604425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2EEF2D9-98F2-6146-B58B-9B4EA532B3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65405" y="2238375"/>
            <a:ext cx="4367981" cy="619126"/>
          </a:xfrm>
        </p:spPr>
        <p:txBody>
          <a:bodyPr anchor="ctr" anchorCtr="0"/>
          <a:lstStyle>
            <a:lvl1pPr algn="ctr">
              <a:defRPr sz="1600">
                <a:solidFill>
                  <a:schemeClr val="bg1"/>
                </a:solidFill>
              </a:defRPr>
            </a:lvl1pPr>
            <a:lvl2pPr algn="ctr">
              <a:defRPr sz="1200">
                <a:solidFill>
                  <a:schemeClr val="bg1"/>
                </a:solidFill>
              </a:defRPr>
            </a:lvl2pPr>
            <a:lvl3pPr marL="119062" indent="0">
              <a:buNone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26279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Quo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ADCF2C-9F86-AD41-AD15-D23CF0BE2A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9908" b="36900"/>
          <a:stretch/>
        </p:blipFill>
        <p:spPr>
          <a:xfrm>
            <a:off x="0" y="0"/>
            <a:ext cx="9144000" cy="25858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D0519A-4426-5648-AF50-40248B642A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001" b="46556"/>
          <a:stretch/>
        </p:blipFill>
        <p:spPr>
          <a:xfrm>
            <a:off x="0" y="2567448"/>
            <a:ext cx="9144000" cy="25760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7E0191-461E-6F4A-BC7B-AF101E94624B}"/>
              </a:ext>
            </a:extLst>
          </p:cNvPr>
          <p:cNvSpPr/>
          <p:nvPr userDrawn="1"/>
        </p:nvSpPr>
        <p:spPr>
          <a:xfrm>
            <a:off x="2625492" y="643360"/>
            <a:ext cx="3883460" cy="38834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CD8F-9A26-0A43-B0AF-2C932CC640B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761021" y="1299496"/>
            <a:ext cx="3620114" cy="2762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ts val="3600"/>
              </a:lnSpc>
              <a:defRPr sz="1400" b="1" i="0">
                <a:solidFill>
                  <a:srgbClr val="A31F3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lnSpc>
                <a:spcPts val="3600"/>
              </a:lnSpc>
              <a:spcBef>
                <a:spcPts val="500"/>
              </a:spcBef>
              <a:defRPr sz="1400">
                <a:solidFill>
                  <a:srgbClr val="A31F34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72350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5080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3394804"/>
          </a:xfrm>
          <a:prstGeom prst="rect">
            <a:avLst/>
          </a:prstGeom>
          <a:solidFill>
            <a:srgbClr val="95002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68489" y="502920"/>
            <a:ext cx="8393373" cy="2496312"/>
          </a:xfrm>
        </p:spPr>
        <p:txBody>
          <a:bodyPr/>
          <a:lstStyle>
            <a:lvl1pPr>
              <a:lnSpc>
                <a:spcPct val="90000"/>
              </a:lnSpc>
              <a:defRPr sz="3600" b="1" i="0" cap="all" spc="50" baseline="0"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5841243" y="3959352"/>
            <a:ext cx="2947916" cy="79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>
              <a:defRPr sz="1400" b="1" i="0" kern="1200" cap="none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r">
              <a:buFontTx/>
              <a:buNone/>
              <a:defRPr sz="1000" b="0" i="0" kern="1200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</a:lstStyle>
          <a:p>
            <a:pPr lvl="0"/>
            <a:r>
              <a:rPr lang="en-US" dirty="0"/>
              <a:t>SUB-TITLE or AUTHOR</a:t>
            </a:r>
          </a:p>
          <a:p>
            <a:pPr lvl="1"/>
            <a:r>
              <a:rPr lang="en-US" dirty="0"/>
              <a:t>Descriptive title here if needed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" y="3675888"/>
            <a:ext cx="1938528" cy="114769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Quo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B276A5-62FC-FE44-93A8-6F743A473C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7E0191-461E-6F4A-BC7B-AF101E94624B}"/>
              </a:ext>
            </a:extLst>
          </p:cNvPr>
          <p:cNvSpPr/>
          <p:nvPr userDrawn="1"/>
        </p:nvSpPr>
        <p:spPr>
          <a:xfrm>
            <a:off x="2625492" y="643360"/>
            <a:ext cx="3883460" cy="3883460"/>
          </a:xfrm>
          <a:prstGeom prst="rect">
            <a:avLst/>
          </a:prstGeom>
          <a:solidFill>
            <a:srgbClr val="A31F34">
              <a:alpha val="87843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CD8F-9A26-0A43-B0AF-2C932CC640B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761021" y="1299496"/>
            <a:ext cx="3620114" cy="276225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ts val="3600"/>
              </a:lnSpc>
              <a:defRPr sz="14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lnSpc>
                <a:spcPts val="3600"/>
              </a:lnSpc>
              <a:spcBef>
                <a:spcPts val="500"/>
              </a:spcBef>
              <a:defRPr sz="1400"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836700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Quote_Brack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6FDE16-101B-B44E-88FA-99BC4A44CB1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CD8F-9A26-0A43-B0AF-2C932CC640B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1897626" y="1789471"/>
            <a:ext cx="5309419" cy="1484672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ts val="2800"/>
              </a:lnSpc>
              <a:defRPr sz="12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algn="ctr">
              <a:lnSpc>
                <a:spcPts val="1800"/>
              </a:lnSpc>
              <a:spcBef>
                <a:spcPts val="500"/>
              </a:spcBef>
              <a:defRPr sz="1200">
                <a:solidFill>
                  <a:schemeClr val="bg1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CB3F56-F6DD-ED44-87AE-7601610B11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26720" y="1782120"/>
            <a:ext cx="254000" cy="152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952BA-C030-F14A-AEC0-72FD511AB8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684172" y="1782120"/>
            <a:ext cx="25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9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6D5B2E-EEEA-774C-A57C-B66D0E3D40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E7509E-6988-AE44-9CF6-76FFD44A41E1}"/>
              </a:ext>
            </a:extLst>
          </p:cNvPr>
          <p:cNvSpPr/>
          <p:nvPr userDrawn="1"/>
        </p:nvSpPr>
        <p:spPr>
          <a:xfrm>
            <a:off x="5260540" y="653192"/>
            <a:ext cx="3883460" cy="3883460"/>
          </a:xfrm>
          <a:prstGeom prst="rect">
            <a:avLst/>
          </a:prstGeom>
          <a:solidFill>
            <a:srgbClr val="A31F34">
              <a:alpha val="8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5417573" y="786581"/>
            <a:ext cx="3569111" cy="363793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400" b="1" i="0" cap="all" spc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217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reative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4B341BF-C85A-F244-81AD-9942EC77E8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AB0416-773F-784B-B778-47B525FBD220}"/>
              </a:ext>
            </a:extLst>
          </p:cNvPr>
          <p:cNvSpPr/>
          <p:nvPr userDrawn="1"/>
        </p:nvSpPr>
        <p:spPr>
          <a:xfrm>
            <a:off x="5260540" y="653192"/>
            <a:ext cx="3883460" cy="388346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C9FFDB-A1CC-4146-A6DA-414145C696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77315" y="997517"/>
            <a:ext cx="1224176" cy="7583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B39139-1A1B-E047-AC4D-265D63CAEE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2600" y="4179702"/>
            <a:ext cx="1323975" cy="1905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48241A-B067-E34C-BBBC-B57E0F0839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85816" y="1920240"/>
            <a:ext cx="3621024" cy="1289304"/>
          </a:xfrm>
        </p:spPr>
        <p:txBody>
          <a:bodyPr>
            <a:noAutofit/>
          </a:bodyPr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22211-7972-0E44-A02B-9509E10DC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0400" y="4169664"/>
            <a:ext cx="2133600" cy="256032"/>
          </a:xfrm>
          <a:prstGeom prst="rect">
            <a:avLst/>
          </a:prstGeom>
        </p:spPr>
        <p:txBody>
          <a:bodyPr lIns="0" anchor="t" anchorCtr="0">
            <a:noAutofit/>
          </a:bodyPr>
          <a:lstStyle>
            <a:lvl1pPr marL="0" indent="0">
              <a:buNone/>
              <a:defRPr sz="800" b="0" i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34CD8F-9A26-0A43-B0AF-2C932CC640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3346704"/>
            <a:ext cx="3483864" cy="667512"/>
          </a:xfrm>
          <a:prstGeom prst="rect">
            <a:avLst/>
          </a:prstGeom>
        </p:spPr>
        <p:txBody>
          <a:bodyPr lIns="0" anchor="b">
            <a:normAutofit/>
          </a:bodyPr>
          <a:lstStyle>
            <a:lvl1pPr>
              <a:lnSpc>
                <a:spcPts val="1200"/>
              </a:lnSpc>
              <a:spcBef>
                <a:spcPts val="264"/>
              </a:spcBef>
              <a:defRPr sz="1000" b="0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5096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Section Brea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914400" y="3282696"/>
            <a:ext cx="7772400" cy="1600200"/>
          </a:xfrm>
        </p:spPr>
        <p:txBody>
          <a:bodyPr/>
          <a:lstStyle>
            <a:lvl1pPr algn="r">
              <a:defRPr sz="3600" b="1" i="0" cap="all" spc="0" baseline="0">
                <a:solidFill>
                  <a:srgbClr val="FFFFFF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5536452" y="2715448"/>
            <a:ext cx="3177897" cy="5456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r">
              <a:defRPr sz="1400" b="0" i="0" kern="1200" spc="0" baseline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 algn="l">
              <a:buFontTx/>
              <a:buNone/>
              <a:defRPr sz="1400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Normal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386822" cy="1188720"/>
          </a:xfrm>
        </p:spPr>
        <p:txBody>
          <a:bodyPr anchor="ctr" anchorCtr="0"/>
          <a:lstStyle>
            <a:lvl1pPr>
              <a:defRPr sz="28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idx="1" hasCustomPrompt="1"/>
          </p:nvPr>
        </p:nvSpPr>
        <p:spPr>
          <a:xfrm>
            <a:off x="341194" y="1544806"/>
            <a:ext cx="8434316" cy="3049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1" i="0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 indent="0">
              <a:buFontTx/>
              <a:buNone/>
              <a:defRPr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tabLst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tabLst/>
              <a:defRPr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687388" indent="-114300"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920750" indent="-120650"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6pPr>
          </a:lstStyle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lumn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405247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69719" y="1553256"/>
            <a:ext cx="4024860" cy="3048724"/>
          </a:xfrm>
        </p:spPr>
        <p:txBody>
          <a:bodyPr/>
          <a:lstStyle>
            <a:lvl1pPr>
              <a:defRPr sz="1400" b="1" i="0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687388" indent="-114300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13664" y="1566900"/>
            <a:ext cx="4020903" cy="3020090"/>
          </a:xfrm>
        </p:spPr>
        <p:txBody>
          <a:bodyPr/>
          <a:lstStyle>
            <a:lvl1pPr>
              <a:defRPr sz="1400" b="1" i="0" spc="5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0">
              <a:lnSpc>
                <a:spcPct val="100000"/>
              </a:lnSpc>
              <a:defRPr sz="14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687388" indent="-114300">
              <a:lnSpc>
                <a:spcPct val="100000"/>
              </a:lnSpc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ARK Text with Image, Chart or Table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393373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48168" y="1545336"/>
            <a:ext cx="5513696" cy="2953512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 delete this box and use INSERT &gt; CHART or INSERT &gt; TABLE to include charts or tables in this space.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842" y="1542197"/>
            <a:ext cx="2565779" cy="2956651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>
              <a:lnSpc>
                <a:spcPct val="100000"/>
              </a:lnSpc>
              <a:spcBef>
                <a:spcPts val="288"/>
              </a:spcBef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spcBef>
                <a:spcPts val="288"/>
              </a:spcBef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spcBef>
                <a:spcPts val="288"/>
              </a:spcBef>
              <a:buFont typeface="Arial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iography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549640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6456" y="1545335"/>
            <a:ext cx="1121149" cy="1121149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15152" y="1545335"/>
            <a:ext cx="6933064" cy="1115977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68731" y="3185341"/>
            <a:ext cx="1121149" cy="1121149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2"/>
          </p:nvPr>
        </p:nvSpPr>
        <p:spPr>
          <a:xfrm>
            <a:off x="1817427" y="3185341"/>
            <a:ext cx="6933064" cy="1115977"/>
          </a:xfr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Quotes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549640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  <p:sp>
        <p:nvSpPr>
          <p:cNvPr id="1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60947" y="1545335"/>
            <a:ext cx="8424466" cy="841248"/>
          </a:xfrm>
        </p:spPr>
        <p:txBody>
          <a:bodyPr>
            <a:normAutofit/>
          </a:bodyPr>
          <a:lstStyle>
            <a:lvl1pPr marL="0" indent="-457200">
              <a:buNone/>
              <a:defRPr sz="1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 algn="l">
              <a:lnSpc>
                <a:spcPct val="100000"/>
              </a:lnSpc>
              <a:buFontTx/>
              <a:buNone/>
              <a:tabLst/>
              <a:defRPr sz="11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“Enter quote here.”</a:t>
            </a:r>
          </a:p>
          <a:p>
            <a:pPr lvl="1"/>
            <a:r>
              <a:rPr lang="en-US" dirty="0"/>
              <a:t>—Publication Title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354321" y="2612135"/>
            <a:ext cx="8424466" cy="841248"/>
          </a:xfrm>
        </p:spPr>
        <p:txBody>
          <a:bodyPr>
            <a:normAutofit/>
          </a:bodyPr>
          <a:lstStyle>
            <a:lvl1pPr marL="0" indent="-457200">
              <a:buNone/>
              <a:defRPr sz="1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 algn="l">
              <a:lnSpc>
                <a:spcPct val="100000"/>
              </a:lnSpc>
              <a:buFontTx/>
              <a:buNone/>
              <a:tabLst/>
              <a:defRPr sz="11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“Enter quote here.”</a:t>
            </a:r>
          </a:p>
          <a:p>
            <a:pPr lvl="1"/>
            <a:r>
              <a:rPr lang="en-US" dirty="0"/>
              <a:t>—Publication Title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357634" y="3688872"/>
            <a:ext cx="8424466" cy="841248"/>
          </a:xfrm>
        </p:spPr>
        <p:txBody>
          <a:bodyPr>
            <a:normAutofit/>
          </a:bodyPr>
          <a:lstStyle>
            <a:lvl1pPr marL="0" indent="-457200">
              <a:buNone/>
              <a:defRPr sz="1800" b="1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7938" indent="0" algn="l">
              <a:lnSpc>
                <a:spcPct val="100000"/>
              </a:lnSpc>
              <a:buFontTx/>
              <a:buNone/>
              <a:tabLst/>
              <a:defRPr sz="1100" b="0" i="1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233363" indent="-112713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460375" indent="-112713">
              <a:lnSpc>
                <a:spcPct val="100000"/>
              </a:lnSpc>
              <a:buFont typeface="Arial" charset="0"/>
              <a:buChar char="•"/>
              <a:tabLst/>
              <a:defRPr sz="12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“Enter quote here.”</a:t>
            </a:r>
          </a:p>
          <a:p>
            <a:pPr lvl="1"/>
            <a:r>
              <a:rPr lang="en-US" dirty="0"/>
              <a:t>—Publication Title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Header with Image, Charts or Tables White Log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8328" y="0"/>
            <a:ext cx="8393373" cy="1188720"/>
          </a:xfrm>
        </p:spPr>
        <p:txBody>
          <a:bodyPr anchor="ctr" anchorCtr="0"/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68490" y="1542197"/>
            <a:ext cx="8393373" cy="3018229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on icon to add graphic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 delete this box and use INSERT &gt; CHART or INSERT &gt; TABLE to include charts or tables in this space.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3" y="4687803"/>
            <a:ext cx="479325" cy="37211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0"/>
            <a:ext cx="9144000" cy="1183341"/>
          </a:xfrm>
          <a:prstGeom prst="rect">
            <a:avLst/>
          </a:prstGeom>
          <a:solidFill>
            <a:srgbClr val="95002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1194" y="0"/>
            <a:ext cx="8393374" cy="119793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842" y="1544806"/>
            <a:ext cx="8393373" cy="304981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 – Increase List Level for normal text and bullets</a:t>
            </a:r>
          </a:p>
          <a:p>
            <a:pPr lvl="1"/>
            <a:r>
              <a:rPr lang="en-US" dirty="0"/>
              <a:t>Text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7160" y="4790364"/>
            <a:ext cx="2054703" cy="35313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26A839D-8BA3-EB44-8091-71BB10A77D7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81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42" r:id="rId8"/>
    <p:sldLayoutId id="2147483736" r:id="rId9"/>
    <p:sldLayoutId id="2147483737" r:id="rId10"/>
    <p:sldLayoutId id="2147483738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 spc="100" baseline="0">
          <a:solidFill>
            <a:srgbClr val="FFFFFF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buFont typeface="Arial"/>
        <a:buNone/>
        <a:defRPr sz="1600" b="1" i="0" kern="1200" cap="none" spc="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0" marR="0" indent="0" algn="l" defTabSz="457200" rtl="0" eaLnBrk="1" fontAlgn="auto" latinLnBrk="0" hangingPunct="1">
        <a:lnSpc>
          <a:spcPct val="110000"/>
        </a:lnSpc>
        <a:spcBef>
          <a:spcPct val="20000"/>
        </a:spcBef>
        <a:spcAft>
          <a:spcPts val="0"/>
        </a:spcAft>
        <a:buClrTx/>
        <a:buSzTx/>
        <a:buFontTx/>
        <a:buNone/>
        <a:tabLst/>
        <a:defRPr sz="16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233363" indent="-112713" algn="l" defTabSz="457200" rtl="0" eaLnBrk="1" latinLnBrk="0" hangingPunct="1">
        <a:lnSpc>
          <a:spcPct val="110000"/>
        </a:lnSpc>
        <a:spcBef>
          <a:spcPct val="200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460375" indent="-112713" algn="l" defTabSz="457200" rtl="0" eaLnBrk="1" latinLnBrk="0" hangingPunct="1">
        <a:lnSpc>
          <a:spcPct val="110000"/>
        </a:lnSpc>
        <a:spcBef>
          <a:spcPct val="20000"/>
        </a:spcBef>
        <a:buFont typeface="Arial" panose="020B0604020202020204" pitchFamily="34" charset="0"/>
        <a:buChar char="•"/>
        <a:tabLst/>
        <a:defRPr sz="1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687388" indent="-114300" algn="l" defTabSz="457200" rtl="0" eaLnBrk="1" latinLnBrk="0" hangingPunct="1">
        <a:lnSpc>
          <a:spcPct val="110000"/>
        </a:lnSpc>
        <a:spcBef>
          <a:spcPct val="20000"/>
        </a:spcBef>
        <a:buFont typeface="Arial" panose="020B0604020202020204" pitchFamily="34" charset="0"/>
        <a:buChar char="•"/>
        <a:tabLst/>
        <a:defRPr sz="12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920750" indent="-120650" algn="l" defTabSz="457200" rtl="0" eaLnBrk="1" latinLnBrk="0" hangingPunct="1">
        <a:lnSpc>
          <a:spcPct val="110000"/>
        </a:lnSpc>
        <a:spcBef>
          <a:spcPct val="20000"/>
        </a:spcBef>
        <a:buFont typeface="Arial"/>
        <a:buChar char="•"/>
        <a:tabLst/>
        <a:defRPr sz="12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50FEE-884A-8841-88D4-1001C5284D17}"/>
              </a:ext>
            </a:extLst>
          </p:cNvPr>
          <p:cNvSpPr/>
          <p:nvPr userDrawn="1"/>
        </p:nvSpPr>
        <p:spPr>
          <a:xfrm>
            <a:off x="0" y="0"/>
            <a:ext cx="9144000" cy="1197936"/>
          </a:xfrm>
          <a:prstGeom prst="rect">
            <a:avLst/>
          </a:prstGeom>
          <a:solidFill>
            <a:srgbClr val="333D4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3727A-690F-5647-B778-574A4E854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7" y="0"/>
            <a:ext cx="8471375" cy="11897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7DF139-847A-0C41-84A2-7466F2713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297" y="1370013"/>
            <a:ext cx="8465573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14018-D0BB-9144-83EC-8E57FF47B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2218" y="4767263"/>
            <a:ext cx="1643831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48E98E8-968D-F14A-8BE5-4C37FDF4FBD7}" type="datetime1">
              <a:rPr lang="en-US" smtClean="0"/>
              <a:t>8/16/21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9C5E5-0FF7-8049-8BBB-F772DF80B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20181" y="4767263"/>
            <a:ext cx="3283974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99FBB9-3B4A-4547-B0E6-E74C275D5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49" y="4767263"/>
            <a:ext cx="233208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6881F66-8C93-0241-AFB3-0868460D365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FDE8F-B3BE-3441-A22F-7C5F080C5CB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64" y="4687693"/>
            <a:ext cx="507614" cy="3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7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6" r:id="rId2"/>
    <p:sldLayoutId id="2147483745" r:id="rId3"/>
    <p:sldLayoutId id="2147483747" r:id="rId4"/>
    <p:sldLayoutId id="2147483755" r:id="rId5"/>
    <p:sldLayoutId id="2147483749" r:id="rId6"/>
    <p:sldLayoutId id="2147483760" r:id="rId7"/>
    <p:sldLayoutId id="2147483748" r:id="rId8"/>
    <p:sldLayoutId id="2147483757" r:id="rId9"/>
    <p:sldLayoutId id="2147483758" r:id="rId10"/>
    <p:sldLayoutId id="2147483759" r:id="rId11"/>
    <p:sldLayoutId id="214748375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144" indent="0" algn="l" defTabSz="914400" rtl="0" eaLnBrk="1" latinLnBrk="0" hangingPunct="1">
        <a:lnSpc>
          <a:spcPct val="100000"/>
        </a:lnSpc>
        <a:spcBef>
          <a:spcPts val="384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28600" indent="-109728" algn="l" defTabSz="914400" rtl="0" eaLnBrk="1" latinLnBrk="0" hangingPunct="1">
        <a:lnSpc>
          <a:spcPct val="100000"/>
        </a:lnSpc>
        <a:spcBef>
          <a:spcPts val="384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458788" indent="-107950" algn="l" defTabSz="914400" rtl="0" eaLnBrk="1" latinLnBrk="0" hangingPunct="1">
        <a:lnSpc>
          <a:spcPct val="100000"/>
        </a:lnSpc>
        <a:spcBef>
          <a:spcPts val="384"/>
        </a:spcBef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685800" indent="-109728" algn="l" defTabSz="914400" rtl="0" eaLnBrk="1" latinLnBrk="0" hangingPunct="1">
        <a:lnSpc>
          <a:spcPct val="100000"/>
        </a:lnSpc>
        <a:spcBef>
          <a:spcPts val="384"/>
        </a:spcBef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it.com/" TargetMode="Externa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888/" TargetMode="Externa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56E6E-3352-AB4E-AFD7-116C09C866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started with </a:t>
            </a:r>
            <a:br>
              <a:rPr lang="en-US" dirty="0"/>
            </a:br>
            <a:r>
              <a:rPr lang="en-US" dirty="0"/>
              <a:t>Python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08432D-0687-B64A-AFAF-0D56A8EF4F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Adam Parrish</a:t>
            </a:r>
            <a:br>
              <a:rPr lang="en-US" dirty="0"/>
            </a:br>
            <a:r>
              <a:rPr lang="en-US" dirty="0"/>
              <a:t>August 25, 2021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621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H4x0ring (Paradigms of Programming)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B91A-A505-8C49-B7F9-F4D800522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r>
              <a:rPr lang="en-US" dirty="0"/>
              <a:t>Imperative (Changes State)</a:t>
            </a:r>
          </a:p>
          <a:p>
            <a:r>
              <a:rPr lang="en-US" dirty="0"/>
              <a:t>	Object Oriented (Java, .NET)</a:t>
            </a:r>
          </a:p>
          <a:p>
            <a:r>
              <a:rPr lang="en-US" dirty="0"/>
              <a:t>	Procedural (Fortran, Perl, Python)</a:t>
            </a:r>
          </a:p>
          <a:p>
            <a:r>
              <a:rPr lang="en-US" dirty="0"/>
              <a:t>Declarative (Describes how to compute)</a:t>
            </a:r>
          </a:p>
          <a:p>
            <a:r>
              <a:rPr lang="en-US" dirty="0"/>
              <a:t>	Functional (Haskell, Scheme, Lisp, JavaScript)</a:t>
            </a:r>
          </a:p>
          <a:p>
            <a:endParaRPr lang="en-US" sz="1000" dirty="0"/>
          </a:p>
          <a:p>
            <a:r>
              <a:rPr lang="en-US" sz="1000" dirty="0"/>
              <a:t>Source: https://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Programming_paradigm</a:t>
            </a:r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8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B91A-A505-8C49-B7F9-F4D800522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pPr lvl="1"/>
            <a:r>
              <a:rPr lang="en-US" u="sng" dirty="0"/>
              <a:t>R</a:t>
            </a:r>
            <a:r>
              <a:rPr lang="en-US" dirty="0"/>
              <a:t>ead </a:t>
            </a:r>
            <a:r>
              <a:rPr lang="en-US" u="sng" dirty="0"/>
              <a:t>E</a:t>
            </a:r>
            <a:r>
              <a:rPr lang="en-US" dirty="0"/>
              <a:t>val </a:t>
            </a:r>
            <a:r>
              <a:rPr lang="en-US" u="sng" dirty="0"/>
              <a:t>P</a:t>
            </a:r>
            <a:r>
              <a:rPr lang="en-US" dirty="0"/>
              <a:t>rint </a:t>
            </a:r>
            <a:r>
              <a:rPr lang="en-US" u="sng" dirty="0"/>
              <a:t>L</a:t>
            </a:r>
            <a:r>
              <a:rPr lang="en-US" dirty="0"/>
              <a:t>oop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Online REPL: </a:t>
            </a:r>
            <a:r>
              <a:rPr lang="en-US" dirty="0">
                <a:hlinkClick r:id="rId2"/>
              </a:rPr>
              <a:t>https://replit.com/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Let’s write some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8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2DC3-5D54-D342-81FB-5DE8EF4C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303308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Bañotime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B91A-A505-8C49-B7F9-F4D800522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pPr lvl="1"/>
            <a:endParaRPr lang="en-US" u="sng" dirty="0"/>
          </a:p>
          <a:p>
            <a:pPr lvl="1"/>
            <a:r>
              <a:rPr lang="en-US" u="sng" dirty="0" err="1"/>
              <a:t>Sinovsky</a:t>
            </a:r>
            <a:r>
              <a:rPr lang="en-US" u="sng" dirty="0"/>
              <a:t> says you need a quick break?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54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6B83A-BA6E-5E40-99CE-C3312362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6C379-F52B-E74D-9DB3-7136731AF4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Open up Anaconda Navigator</a:t>
            </a:r>
          </a:p>
          <a:p>
            <a:endParaRPr lang="en-US" dirty="0"/>
          </a:p>
          <a:p>
            <a:r>
              <a:rPr lang="en-US" dirty="0"/>
              <a:t>Fire up (Launch) </a:t>
            </a:r>
            <a:r>
              <a:rPr lang="en-US" dirty="0" err="1"/>
              <a:t>Jupyter</a:t>
            </a:r>
            <a:endParaRPr lang="en-US" dirty="0"/>
          </a:p>
          <a:p>
            <a:endParaRPr lang="en-US" dirty="0"/>
          </a:p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http://localhost:8888/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1862B-FCA9-DA47-8283-80A2E2B80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63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DF42-E9C6-AC4F-8E2E-A408E39F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NewsVendor</a:t>
            </a:r>
            <a:r>
              <a:rPr lang="en-US" dirty="0"/>
              <a:t> with Yedioth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E5D6E-7495-B349-99F7-A2C9F67872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We’ll walk through the Yedioth Exploration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Plot some data</a:t>
            </a:r>
          </a:p>
          <a:p>
            <a:pPr marL="342900" indent="-342900">
              <a:buFontTx/>
              <a:buChar char="-"/>
            </a:pPr>
            <a:r>
              <a:rPr lang="en-US" dirty="0"/>
              <a:t>Compute the ideal solution for </a:t>
            </a:r>
          </a:p>
          <a:p>
            <a:pPr marL="690372" lvl="2" indent="-342900">
              <a:buFontTx/>
              <a:buChar char="-"/>
            </a:pPr>
            <a:r>
              <a:rPr lang="en-US" dirty="0"/>
              <a:t>Perfect Pooling</a:t>
            </a:r>
          </a:p>
          <a:p>
            <a:pPr marL="690372" lvl="2" indent="-342900">
              <a:buFontTx/>
              <a:buChar char="-"/>
            </a:pPr>
            <a:r>
              <a:rPr lang="en-US" dirty="0"/>
              <a:t>Pooled By Sales Agent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ABFCB-2351-EE41-8C78-E94758EEF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62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0FD36-16C6-1941-A264-535B28BA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Portfolio Analysis with 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691A7-366B-DA4A-86F7-A2D6A4A4DD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Back to DMD</a:t>
            </a:r>
          </a:p>
          <a:p>
            <a:endParaRPr lang="en-US" dirty="0"/>
          </a:p>
          <a:p>
            <a:r>
              <a:rPr lang="en-US" dirty="0"/>
              <a:t>Remember the ideal allocation between 2 stocks?</a:t>
            </a:r>
          </a:p>
          <a:p>
            <a:endParaRPr lang="en-US" dirty="0"/>
          </a:p>
          <a:p>
            <a:r>
              <a:rPr lang="en-US" dirty="0"/>
              <a:t>Let’s compute that!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932D8-6994-284F-BB2D-4EFA4356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58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2DC3-5D54-D342-81FB-5DE8EF4C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</p:spTree>
    <p:extLst>
      <p:ext uri="{BB962C8B-B14F-4D97-AF65-F5344CB8AC3E}">
        <p14:creationId xmlns:p14="http://schemas.microsoft.com/office/powerpoint/2010/main" val="4232455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the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B91A-A505-8C49-B7F9-F4D800522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Do you feel dangerous?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At least annoying to those you may employ in the future?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Intrigued?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01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497E0-FB43-1A4D-8565-76B2671C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C0CD3-5BCE-8B48-B6D5-A916A1BFA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77074" y="4169664"/>
            <a:ext cx="2066925" cy="256032"/>
          </a:xfrm>
        </p:spPr>
        <p:txBody>
          <a:bodyPr/>
          <a:lstStyle/>
          <a:p>
            <a:r>
              <a:rPr lang="en-US" dirty="0"/>
              <a:t>#</a:t>
            </a:r>
            <a:r>
              <a:rPr lang="en-US" dirty="0" err="1"/>
              <a:t>MyMITSloan</a:t>
            </a:r>
            <a:r>
              <a:rPr lang="en-US" dirty="0"/>
              <a:t>   </a:t>
            </a:r>
            <a:r>
              <a:rPr lang="en-US" dirty="0" err="1">
                <a:solidFill>
                  <a:schemeClr val="accent4"/>
                </a:solidFill>
              </a:rPr>
              <a:t>mitsloan.mit.edu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D128E-F9AD-7F42-907C-17763FC7013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000" dirty="0"/>
              <a:t>MIT Sloan School of Management</a:t>
            </a:r>
          </a:p>
          <a:p>
            <a:r>
              <a:rPr lang="en-US" sz="1000" dirty="0"/>
              <a:t>50 Memorial Drive, E52-359 Cambridge, MA 02142 USA</a:t>
            </a:r>
          </a:p>
          <a:p>
            <a:r>
              <a:rPr lang="en-US" sz="1000" dirty="0"/>
              <a:t>617-258-5434  </a:t>
            </a:r>
            <a:r>
              <a:rPr lang="en-US" sz="1000" dirty="0" err="1"/>
              <a:t>sfadmissions.mitsloan@mit.edu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46950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7A6D42-C61C-FC4E-BBD1-23D6E2F60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26881F66-8C93-0241-AFB3-0868460D365B}" type="slidenum">
              <a:rPr lang="en-US" sz="1200">
                <a:solidFill>
                  <a:srgbClr val="FFFFFF"/>
                </a:solidFill>
                <a:latin typeface="+mn-lt"/>
                <a:cs typeface="+mn-cs"/>
              </a:rPr>
              <a:pPr defTabSz="914400"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200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1F1658-642D-5D43-915F-16461443D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5515D03-FA6B-7044-A0D4-85E6E3797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" y="793"/>
            <a:ext cx="9144000" cy="51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733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46992-46AF-7E4F-9125-91BE0FE5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28692-D045-9C44-94D6-534A5946F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 got into this….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001DC0-EE51-2F40-963F-0D5274F4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Steps in Programming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A2F148B5-06E1-6944-ABE5-66330C12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6" y="1649329"/>
            <a:ext cx="4064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958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3FA6E8-658F-AB4E-A2DD-1BB81998E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400" dirty="0">
                <a:solidFill>
                  <a:schemeClr val="accent1"/>
                </a:solidFill>
              </a:rPr>
              <a:t>01</a:t>
            </a:r>
            <a:r>
              <a:rPr lang="en-US" dirty="0">
                <a:solidFill>
                  <a:schemeClr val="accent1"/>
                </a:solidFill>
              </a:rPr>
              <a:t> Overview</a:t>
            </a:r>
          </a:p>
          <a:p>
            <a:pPr lvl="1"/>
            <a:r>
              <a:rPr lang="en-US" dirty="0"/>
              <a:t>My Goal</a:t>
            </a:r>
          </a:p>
          <a:p>
            <a:pPr lvl="1"/>
            <a:r>
              <a:rPr lang="en-US" dirty="0"/>
              <a:t>My Promise</a:t>
            </a:r>
          </a:p>
          <a:p>
            <a:pPr lvl="1"/>
            <a:r>
              <a:rPr lang="en-US" dirty="0"/>
              <a:t>Overview of Today</a:t>
            </a:r>
          </a:p>
          <a:p>
            <a:endParaRPr lang="en-US" dirty="0"/>
          </a:p>
          <a:p>
            <a:r>
              <a:rPr lang="en-US" sz="3400" dirty="0"/>
              <a:t>02</a:t>
            </a:r>
            <a:r>
              <a:rPr lang="en-US" dirty="0"/>
              <a:t> REPL Programming</a:t>
            </a:r>
          </a:p>
          <a:p>
            <a:pPr lvl="1"/>
            <a:r>
              <a:rPr lang="en-US" dirty="0"/>
              <a:t>Programming Styles</a:t>
            </a:r>
          </a:p>
          <a:p>
            <a:pPr lvl="1"/>
            <a:r>
              <a:rPr lang="en-US" dirty="0"/>
              <a:t>The Environment</a:t>
            </a:r>
          </a:p>
          <a:p>
            <a:pPr lvl="1"/>
            <a:r>
              <a:rPr lang="en-US" dirty="0"/>
              <a:t>Writing some code</a:t>
            </a:r>
          </a:p>
          <a:p>
            <a:endParaRPr lang="en-US" dirty="0"/>
          </a:p>
          <a:p>
            <a:r>
              <a:rPr lang="en-US" sz="3800" dirty="0"/>
              <a:t>03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Notebooks w/ Python</a:t>
            </a:r>
          </a:p>
          <a:p>
            <a:pPr lvl="1"/>
            <a:r>
              <a:rPr lang="en-US" dirty="0"/>
              <a:t>Hello world </a:t>
            </a:r>
            <a:r>
              <a:rPr lang="en-US" dirty="0" err="1"/>
              <a:t>Jupyter</a:t>
            </a:r>
            <a:r>
              <a:rPr lang="en-US" dirty="0"/>
              <a:t> Style</a:t>
            </a:r>
          </a:p>
          <a:p>
            <a:pPr lvl="1"/>
            <a:r>
              <a:rPr lang="en-US" dirty="0"/>
              <a:t>Yedioth and </a:t>
            </a:r>
            <a:r>
              <a:rPr lang="en-US" dirty="0" err="1"/>
              <a:t>NewsVendor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Portfolio Analysis Demo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A5F850-461D-234C-9B07-BE226870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Python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D8875-ED41-E74A-84DD-11D9F7041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4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40E5-7D91-AF4C-B7AC-7F403D95E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</a:t>
            </a:r>
            <a:br>
              <a:rPr lang="en-US" dirty="0"/>
            </a:br>
            <a:r>
              <a:rPr lang="en-US" dirty="0"/>
              <a:t>you </a:t>
            </a:r>
            <a:r>
              <a:rPr lang="en-US" dirty="0">
                <a:solidFill>
                  <a:schemeClr val="accent1"/>
                </a:solidFill>
              </a:rPr>
              <a:t>dangerous</a:t>
            </a:r>
            <a:br>
              <a:rPr lang="en-US" dirty="0"/>
            </a:br>
            <a:r>
              <a:rPr lang="en-US" dirty="0"/>
              <a:t>at programming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12228-823E-EE4F-AD27-96377CE84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26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B91A-A505-8C49-B7F9-F4D800522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Get you on your way with programming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Remove hurdles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(If I’m lucky) Spark Interest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41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06FB-34EF-3A48-BD24-E90EDD3D4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B91A-A505-8C49-B7F9-F4D8005224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REPL Programming (Dip your toes)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Notebooks with Python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More Examples of </a:t>
            </a:r>
            <a:r>
              <a:rPr lang="en-US" dirty="0" err="1"/>
              <a:t>Jupyter</a:t>
            </a:r>
            <a:r>
              <a:rPr lang="en-US" dirty="0"/>
              <a:t> and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5F3D9-9346-9740-BF24-DE425CD60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71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62DC3-5D54-D342-81FB-5DE8EF4C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</a:t>
            </a:r>
          </a:p>
        </p:txBody>
      </p:sp>
    </p:spTree>
    <p:extLst>
      <p:ext uri="{BB962C8B-B14F-4D97-AF65-F5344CB8AC3E}">
        <p14:creationId xmlns:p14="http://schemas.microsoft.com/office/powerpoint/2010/main" val="372253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829E-7E38-904A-967C-7ADCD459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programming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426FD6-77D1-5642-861F-10A5EF7B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81F66-8C93-0241-AFB3-0868460D365B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Learning curves of programming languages: ProgrammerHumor">
            <a:extLst>
              <a:ext uri="{FF2B5EF4-FFF2-40B4-BE49-F238E27FC236}">
                <a16:creationId xmlns:a16="http://schemas.microsoft.com/office/drawing/2014/main" id="{2F0885D7-D350-D64B-BD4D-D3A83BF012D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81" y="2066131"/>
            <a:ext cx="51181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412917"/>
      </p:ext>
    </p:extLst>
  </p:cSld>
  <p:clrMapOvr>
    <a:masterClrMapping/>
  </p:clrMapOvr>
</p:sld>
</file>

<file path=ppt/theme/theme1.xml><?xml version="1.0" encoding="utf-8"?>
<a:theme xmlns:a="http://schemas.openxmlformats.org/drawingml/2006/main" name="Dark Slides - White Logos">
  <a:themeElements>
    <a:clrScheme name="MITSLOAN 1">
      <a:dk1>
        <a:srgbClr val="333C47"/>
      </a:dk1>
      <a:lt1>
        <a:srgbClr val="FFFFFF"/>
      </a:lt1>
      <a:dk2>
        <a:srgbClr val="041D40"/>
      </a:dk2>
      <a:lt2>
        <a:srgbClr val="E7E6E6"/>
      </a:lt2>
      <a:accent1>
        <a:srgbClr val="EC0044"/>
      </a:accent1>
      <a:accent2>
        <a:srgbClr val="ED7700"/>
      </a:accent2>
      <a:accent3>
        <a:srgbClr val="05698E"/>
      </a:accent3>
      <a:accent4>
        <a:srgbClr val="F6B220"/>
      </a:accent4>
      <a:accent5>
        <a:srgbClr val="545759"/>
      </a:accent5>
      <a:accent6>
        <a:srgbClr val="006B67"/>
      </a:accent6>
      <a:hlink>
        <a:srgbClr val="288DC0"/>
      </a:hlink>
      <a:folHlink>
        <a:srgbClr val="A31F3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sz="2200" b="1" dirty="0" smtClean="0">
            <a:solidFill>
              <a:srgbClr val="1B202F"/>
            </a:solidFill>
            <a:latin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T-Sloan_Futura_16-9" id="{6D5CAF98-0C00-493B-AF1F-BF1E5FB7C186}" vid="{61BA6EE2-CE99-489B-B604-6E43CF3CA619}"/>
    </a:ext>
  </a:extLst>
</a:theme>
</file>

<file path=ppt/theme/theme2.xml><?xml version="1.0" encoding="utf-8"?>
<a:theme xmlns:a="http://schemas.openxmlformats.org/drawingml/2006/main" name="Custom Design">
  <a:themeElements>
    <a:clrScheme name="MITSLOAN_04-18">
      <a:dk1>
        <a:srgbClr val="333C47"/>
      </a:dk1>
      <a:lt1>
        <a:srgbClr val="FFFFFF"/>
      </a:lt1>
      <a:dk2>
        <a:srgbClr val="041D40"/>
      </a:dk2>
      <a:lt2>
        <a:srgbClr val="E7E6E6"/>
      </a:lt2>
      <a:accent1>
        <a:srgbClr val="EC0044"/>
      </a:accent1>
      <a:accent2>
        <a:srgbClr val="ED7700"/>
      </a:accent2>
      <a:accent3>
        <a:srgbClr val="05698E"/>
      </a:accent3>
      <a:accent4>
        <a:srgbClr val="A31F34"/>
      </a:accent4>
      <a:accent5>
        <a:srgbClr val="545759"/>
      </a:accent5>
      <a:accent6>
        <a:srgbClr val="006B67"/>
      </a:accent6>
      <a:hlink>
        <a:srgbClr val="288DC0"/>
      </a:hlink>
      <a:folHlink>
        <a:srgbClr val="F6B22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MIT-Sloan_Kanit_16-9</Template>
  <TotalTime>14661</TotalTime>
  <Words>385</Words>
  <Application>Microsoft Macintosh PowerPoint</Application>
  <PresentationFormat>On-screen Show (16:9)</PresentationFormat>
  <Paragraphs>127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Black</vt:lpstr>
      <vt:lpstr>Calibri</vt:lpstr>
      <vt:lpstr>Dark Slides - White Logos</vt:lpstr>
      <vt:lpstr>Custom Design</vt:lpstr>
      <vt:lpstr>Getting started with  Python Programming</vt:lpstr>
      <vt:lpstr>PowerPoint Presentation</vt:lpstr>
      <vt:lpstr>First Steps in Programming</vt:lpstr>
      <vt:lpstr>Getting Started with Python Programming</vt:lpstr>
      <vt:lpstr>Make you dangerous at programming</vt:lpstr>
      <vt:lpstr>My promise</vt:lpstr>
      <vt:lpstr>Overview</vt:lpstr>
      <vt:lpstr>REPL</vt:lpstr>
      <vt:lpstr>Learning programming</vt:lpstr>
      <vt:lpstr>H4x0ring (Paradigms of Programming)</vt:lpstr>
      <vt:lpstr>REPL</vt:lpstr>
      <vt:lpstr>Jupyter Notebooks</vt:lpstr>
      <vt:lpstr>Bañotime?</vt:lpstr>
      <vt:lpstr>Jupyter Notebooks</vt:lpstr>
      <vt:lpstr>NewsVendor with Yedioth</vt:lpstr>
      <vt:lpstr>Portfolio Analysis with MPT</vt:lpstr>
      <vt:lpstr>Wrap Up</vt:lpstr>
      <vt:lpstr>Revisit the Promise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Bob Geranis</dc:creator>
  <cp:lastModifiedBy>Adam Parrish</cp:lastModifiedBy>
  <cp:revision>136</cp:revision>
  <dcterms:created xsi:type="dcterms:W3CDTF">2018-01-22T20:07:00Z</dcterms:created>
  <dcterms:modified xsi:type="dcterms:W3CDTF">2021-08-26T12:52:44Z</dcterms:modified>
</cp:coreProperties>
</file>